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2" r:id="rId3"/>
    <p:sldId id="318" r:id="rId4"/>
    <p:sldId id="323" r:id="rId5"/>
    <p:sldId id="322" r:id="rId6"/>
    <p:sldId id="328" r:id="rId7"/>
    <p:sldId id="327" r:id="rId8"/>
    <p:sldId id="329" r:id="rId9"/>
    <p:sldId id="319" r:id="rId10"/>
    <p:sldId id="346" r:id="rId11"/>
    <p:sldId id="348" r:id="rId12"/>
    <p:sldId id="340" r:id="rId13"/>
    <p:sldId id="333" r:id="rId14"/>
    <p:sldId id="326" r:id="rId15"/>
    <p:sldId id="311" r:id="rId16"/>
    <p:sldId id="341" r:id="rId17"/>
    <p:sldId id="344" r:id="rId18"/>
    <p:sldId id="345" r:id="rId19"/>
    <p:sldId id="342" r:id="rId20"/>
    <p:sldId id="343" r:id="rId21"/>
    <p:sldId id="336" r:id="rId22"/>
    <p:sldId id="335" r:id="rId23"/>
    <p:sldId id="334" r:id="rId24"/>
    <p:sldId id="349" r:id="rId25"/>
    <p:sldId id="29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72" d="100"/>
          <a:sy n="72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990656" cy="3096343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onstantia" pitchFamily="18" charset="0"/>
              </a:rPr>
              <a:t>Духовно-нравственное воспитание и семейные традиции</a:t>
            </a:r>
            <a:endParaRPr lang="ru-RU" sz="54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861048"/>
            <a:ext cx="5760640" cy="2232248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Презентацию подготовила</a:t>
            </a:r>
          </a:p>
          <a:p>
            <a:pPr algn="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Ивета Борисовна Гаврилова, группа№1, Ангелочки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              г. Мытищи,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2018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год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:\ФЛЭШКА\ВСЕ МОИ ФОТОГРАФИИ\15.03.12\IMG_6980.jpg"/>
          <p:cNvPicPr>
            <a:picLocks noGrp="1"/>
          </p:cNvPicPr>
          <p:nvPr>
            <p:ph idx="1"/>
          </p:nvPr>
        </p:nvPicPr>
        <p:blipFill>
          <a:blip r:embed="rId2" cstate="print"/>
          <a:srcRect t="37064" r="57496"/>
          <a:stretch>
            <a:fillRect/>
          </a:stretch>
        </p:blipFill>
        <p:spPr bwMode="auto">
          <a:xfrm>
            <a:off x="1043608" y="260648"/>
            <a:ext cx="6696744" cy="63367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Documents and Settings\Элла Владимировна\Рабочий стол\семейный детский сад\фото Морозовых\Русский костюм\14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248472" cy="5976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Documents and Settings\Элла Владимировна\Рабочий стол\семейный детский сад\фото Морозовых\костюм\1 0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76464" cy="5976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Хорошие родители: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Любят и принимают ребенка таким, какой он есть;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Помогают ребенку принимать и структурировать мир, обозначая границы приемлемого и недопустимого поведения;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Всегда последовательны;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Готовы учиться слышать и понимать ребенка;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Растут вместе с ребенком;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Ценят и уважают свою уникальность</a:t>
            </a:r>
          </a:p>
          <a:p>
            <a:pPr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52737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 современном обществе наблюдаются процессы трансформации семьи как социального института, изменение некоторых ее функций, перераспределение семейных ролей.(Нарушение иерархии, конкуренция за власть и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т.д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)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 Семья утрачивает ведущие позиции в социализации индивидов, организации досуга и других важнейших функций. 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 обществе появляются альтернативные формы брака, под которыми понимают системы брачных отношений, не получивших официального признания государства (и церкви), но допускаемые общественным мнением той или иной социальной среды. (Родитель 1 и родитель 2)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9228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«Длинные </a:t>
            </a:r>
            <a:r>
              <a:rPr lang="ru-RU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шупальцы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 боли, полученной в неблагоприятной семье, тянутся далеко в зрелые годы и даже в следующие поколения».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</a:t>
            </a:r>
            <a:r>
              <a:rPr lang="ru-RU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</a:rPr>
              <a:t>Д.Конвей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320121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• потеряны образцы того, какими должны быть родители;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•  потеряно стабильное и безопасное окружение, из которого дети должны были выйти во взрослую жизнь;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• потеряны советчики и поверенные в лице родителей;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• утрачена часть детства;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• утрачена способность любить, ценить и быть в мире с самим собой;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•  утрачена способность сближаться с людьми и доверять им;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•  утрачена способность продвигаться в работе без принуждения.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Крепкая, истинная, нравственная семья воспитывает прямой и искренний характер.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 Прямые, искренние,  истинные отношения родителей и детей становятся необходимостью взрослой жизни последних.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23554" name="Picture 2" descr="http://cs315627.vk.me/v315627726/1c39/B9rRySs1x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960440" cy="2635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Роль дошкольного учреждения в духовно-нравственном развитии детей</a:t>
            </a:r>
            <a:endParaRPr lang="ru-RU" sz="36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Справедливо будет сказать о нашем с вами вкладе в духовно-нравственное развитие детей. Хоть мы и являемся вторичным социальным институтом, мы помогаем семье: формируем, закрепляем, совершенствуем, приобщаем… Направляем, всячески поддерживаем.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Содержание нашей работы охватывает все образовательные области.  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Silver\Desktop\20.03.2016\DSC_1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07368" cy="4785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ilver\Desktop\20.03.2016\DSC_17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0496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Silver\Desktop\20.03.2016\WP_20160311_15_50_14_Pr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58307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7740352" y="1600200"/>
            <a:ext cx="946448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Constantia" pitchFamily="18" charset="0"/>
              </a:rPr>
              <a:t>«Ребенок учится тому,     что видит у себя в дому. Родители –пример ему…       а дом его- большая крепость…»                                  </a:t>
            </a:r>
            <a:r>
              <a:rPr lang="ru-RU" sz="3600" i="1" dirty="0" smtClean="0">
                <a:solidFill>
                  <a:srgbClr val="C00000"/>
                </a:solidFill>
                <a:latin typeface="Constantia" pitchFamily="18" charset="0"/>
              </a:rPr>
              <a:t>С. </a:t>
            </a:r>
            <a:r>
              <a:rPr lang="ru-RU" sz="3600" i="1" dirty="0" err="1" smtClean="0">
                <a:solidFill>
                  <a:srgbClr val="C00000"/>
                </a:solidFill>
                <a:latin typeface="Constantia" pitchFamily="18" charset="0"/>
              </a:rPr>
              <a:t>Брант</a:t>
            </a:r>
            <a:r>
              <a:rPr lang="ru-RU" sz="3600" i="1" dirty="0" smtClean="0">
                <a:solidFill>
                  <a:srgbClr val="C00000"/>
                </a:solidFill>
                <a:latin typeface="Constantia" pitchFamily="18" charset="0"/>
              </a:rPr>
              <a:t>, немецкий сатирик </a:t>
            </a:r>
            <a:r>
              <a:rPr lang="en-US" sz="3600" i="1" dirty="0" smtClean="0">
                <a:solidFill>
                  <a:srgbClr val="C00000"/>
                </a:solidFill>
                <a:latin typeface="Constantia" pitchFamily="18" charset="0"/>
              </a:rPr>
              <a:t>XVI</a:t>
            </a:r>
            <a:r>
              <a:rPr lang="ru-RU" sz="3600" i="1" dirty="0" smtClean="0">
                <a:solidFill>
                  <a:srgbClr val="C00000"/>
                </a:solidFill>
                <a:latin typeface="Constantia" pitchFamily="18" charset="0"/>
              </a:rPr>
              <a:t>в</a:t>
            </a:r>
            <a:r>
              <a:rPr lang="en-US" sz="3600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3600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Silver\Desktop\20.03.2016\DSC_16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3459317" cy="6149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Silver\Desktop\20.03.2016\DSC_16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3456384" cy="6144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«С детством, полным любви, можно вынести всю жизнь»  </a:t>
            </a:r>
            <a:r>
              <a:rPr lang="ru-RU" sz="3600" i="1" dirty="0" smtClean="0">
                <a:solidFill>
                  <a:srgbClr val="C00000"/>
                </a:solidFill>
                <a:latin typeface="Constantia" pitchFamily="18" charset="0"/>
              </a:rPr>
              <a:t>Г. Песталоцци</a:t>
            </a:r>
            <a:endParaRPr lang="ru-RU" sz="36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H:\ФЛЭШКА\ВСЕ МОИ ФОТОГРАФИИ\2008 1 ЛЕТО\море\P7150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886512" cy="366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:\ФЛЭШКА\ВСЕ МОИ ФОТОГРАФИИ\2011 апрель\IMG_08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280831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Не воспитывайте детей,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все равно они будут похожи на вас… 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Поэтому, воспитывайте себя.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 (Английская пословица)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cs623927.vk.me/v623927942/35814/qJO8Frdln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592860" cy="28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«В каждом ребенке есть солнышко- источник его развития. Задача взрослых- помочь ему вырасти и стать солнцем»...                            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О.В. </a:t>
            </a:r>
            <a:r>
              <a:rPr lang="ru-RU" i="1" dirty="0" err="1" smtClean="0">
                <a:solidFill>
                  <a:srgbClr val="C00000"/>
                </a:solidFill>
                <a:latin typeface="Constantia" pitchFamily="18" charset="0"/>
              </a:rPr>
              <a:t>Хухлаева</a:t>
            </a:r>
            <a:endParaRPr lang="ru-RU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4" name="Рисунок 3" descr="H:\ФЛЭШКА\ВСЕ МОИ ФОТОГРАФИИ\2007 лето\Верин комп 075 (4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3240360" cy="450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Список использованной литературы: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Алёшина Н.В. Патриотическое воспитание дошкольников. - М., 2010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Киркос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 Р.Ю. Патриотическое воспитание дошкольников. -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С-Пт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., 2010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Куломзина С. Наша Церковь и наши дети. Христианское воспитание людей в современном мире. - М., 2008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Петрова В.И. Т.Д.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Стульник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. Нравственное воспитание в детском саду. - М., Мозаика-Синтез, 2008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Хухлаева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 О.В. В каждом ребенке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солнце?-М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: Генезис, 2009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Шишова Т.П. Как воспитать в ребёнке послушание? - М., 2010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Шишова Т.П. Как воспитать в ребёнке ответственность? -М., 2010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onstantia" pitchFamily="18" charset="0"/>
              </a:rPr>
              <a:t>Благодарю за внимание</a:t>
            </a:r>
            <a:r>
              <a:rPr lang="ru-RU" sz="6000" dirty="0" smtClean="0">
                <a:solidFill>
                  <a:srgbClr val="C00000"/>
                </a:solidFill>
                <a:latin typeface="Constantia" pitchFamily="18" charset="0"/>
              </a:rPr>
              <a:t>!</a:t>
            </a:r>
            <a:endParaRPr lang="ru-RU" sz="6000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026" name="Picture 2" descr="G:\09.03.16\DSC01542.JPG"/>
          <p:cNvPicPr>
            <a:picLocks noChangeAspect="1" noChangeArrowheads="1"/>
          </p:cNvPicPr>
          <p:nvPr/>
        </p:nvPicPr>
        <p:blipFill>
          <a:blip r:embed="rId2" cstate="print"/>
          <a:srcRect l="13971"/>
          <a:stretch>
            <a:fillRect/>
          </a:stretch>
        </p:blipFill>
        <p:spPr bwMode="auto">
          <a:xfrm rot="5400000">
            <a:off x="2185597" y="2503035"/>
            <a:ext cx="462878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www.orel-adm.ru/images/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052736"/>
            <a:ext cx="7588380" cy="503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nstantia" pitchFamily="18" charset="0"/>
              </a:rPr>
              <a:t>Приоритетная роль семьи в формировании личности ребенка отражена:</a:t>
            </a:r>
            <a:endParaRPr lang="ru-RU" sz="36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 Конвенции о правах ребенка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Конституции РФ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«Законе об образовании»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Семейном кодексе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Цель: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Воспитание высоконравственного, ответственного, инициативного и компетентного гражданина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Задачи духовно-нравственного воспитания в семье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Constantia" pitchFamily="18" charset="0"/>
              </a:rPr>
              <a:t>	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1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.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Приобщать ребенка к элементарным общепринятым нормам и правилам взаимоотношения со сверстниками и взрослыми.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2. Формировать положительное отношение к собственному труду, труду других людей и его результатам.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3. Формировать </a:t>
            </a:r>
            <a:r>
              <a:rPr lang="ru-RU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гендерную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, семейную, гражданскую принадлежности, патриотические чувства, чувство принадлежности к мировому сообществу. </a:t>
            </a:r>
          </a:p>
          <a:p>
            <a:endParaRPr lang="ru-RU" sz="3600" dirty="0" smtClean="0">
              <a:latin typeface="Constantia" pitchFamily="18" charset="0"/>
            </a:endParaRPr>
          </a:p>
          <a:p>
            <a:pPr>
              <a:buNone/>
            </a:pP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Этапы осознания ребенком</a:t>
            </a:r>
            <a:br>
              <a:rPr lang="ru-RU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 своей принадлежности: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 Я- член семьи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 Я- житель малой родины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 Я- житель планеты Земля</a:t>
            </a:r>
          </a:p>
        </p:txBody>
      </p:sp>
      <p:pic>
        <p:nvPicPr>
          <p:cNvPr id="4" name="Рисунок 3" descr="H:\ФЛЭШКА\ВСЕ МОИ ФОТОГРАФИИ\2007 лето\Верин комп 075 (6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2223319" cy="2868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:\ФЛЭШКА\ВСЕ МОИ ФОТОГРАФИИ\DSC003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149080"/>
            <a:ext cx="3312368" cy="242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http://pics.nashgorod.ru/imgfiles/newnews_imgs/2011/03/22/f81e3317fbc706edd890d6f48464a1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24674"/>
            <a:ext cx="2643721" cy="2072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Основное содержание духовно-нравственного развития </a:t>
            </a:r>
            <a:b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onstantia" pitchFamily="18" charset="0"/>
              </a:rPr>
              <a:t>и воспитания:</a:t>
            </a:r>
            <a:endParaRPr lang="ru-RU" sz="40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Базовые национальные ценности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, хранимые в социально-исторических, культурных, семейных традициях народа, передаваемые из поколения в поколение.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Constantia" pitchFamily="18" charset="0"/>
              </a:rPr>
              <a:t>Семейные традиции-</a:t>
            </a:r>
            <a:endParaRPr lang="ru-RU" sz="48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Регулярно повторяющиеся события, которые присущи именно конкретной семье, в этом и заключается их уникальность.</a:t>
            </a:r>
          </a:p>
          <a:p>
            <a:pPr>
              <a:buNone/>
            </a:pPr>
            <a:r>
              <a:rPr lang="ru-RU" sz="3900" dirty="0" smtClean="0">
                <a:solidFill>
                  <a:srgbClr val="C00000"/>
                </a:solidFill>
                <a:latin typeface="Constantia" pitchFamily="18" charset="0"/>
              </a:rPr>
              <a:t>Примеры семейных традиций: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Семейные праздники;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Семейные посещения культурно-массовых мероприятий;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Совместная деятельность (ручной труд, чтение художественной литературы 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т.д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).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Семейные традиции</a:t>
            </a:r>
            <a:br>
              <a:rPr lang="ru-RU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 и домашние ритуалы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Приносят в жизнь чувство стабильности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Укрепляют связь между поколениями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Дают ощущение собственной значимости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Чувство целостности семьи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Ощущение неповторимости собственного дома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>Уверенность в будущем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620</Words>
  <Application>Microsoft Office PowerPoint</Application>
  <PresentationFormat>Экран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Духовно-нравственное воспитание и семейные традиции</vt:lpstr>
      <vt:lpstr>Слайд 2</vt:lpstr>
      <vt:lpstr>Слайд 3</vt:lpstr>
      <vt:lpstr>Приоритетная роль семьи в формировании личности ребенка отражена:</vt:lpstr>
      <vt:lpstr>Задачи духовно-нравственного воспитания в семье</vt:lpstr>
      <vt:lpstr>Этапы осознания ребенком  своей принадлежности:</vt:lpstr>
      <vt:lpstr>Основное содержание духовно-нравственного развития  и воспитания:</vt:lpstr>
      <vt:lpstr>Семейные традиции-</vt:lpstr>
      <vt:lpstr>Семейные традиции  и домашние ритуалы</vt:lpstr>
      <vt:lpstr>Слайд 10</vt:lpstr>
      <vt:lpstr>Слайд 11</vt:lpstr>
      <vt:lpstr>Хорошие родители:</vt:lpstr>
      <vt:lpstr>Слайд 13</vt:lpstr>
      <vt:lpstr>«Длинные шупальцы боли, полученной в неблагоприятной семье, тянутся далеко в зрелые годы и даже в следующие поколения».                                          Д.Конвей</vt:lpstr>
      <vt:lpstr>Слайд 15</vt:lpstr>
      <vt:lpstr>Роль дошкольного учреждения в духовно-нравственном развитии детей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Список использованной литературы: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семья  и духовно-нравственное воспитание</dc:title>
  <dc:creator>Roman</dc:creator>
  <cp:lastModifiedBy>Silver</cp:lastModifiedBy>
  <cp:revision>119</cp:revision>
  <dcterms:created xsi:type="dcterms:W3CDTF">2016-02-15T07:42:07Z</dcterms:created>
  <dcterms:modified xsi:type="dcterms:W3CDTF">2021-03-20T07:15:58Z</dcterms:modified>
</cp:coreProperties>
</file>